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0" r:id="rId4"/>
  </p:sldMasterIdLst>
  <p:notesMasterIdLst>
    <p:notesMasterId r:id="rId13"/>
  </p:notesMasterIdLst>
  <p:sldIdLst>
    <p:sldId id="256" r:id="rId5"/>
    <p:sldId id="257" r:id="rId6"/>
    <p:sldId id="258" r:id="rId7"/>
    <p:sldId id="259" r:id="rId8"/>
    <p:sldId id="260" r:id="rId9"/>
    <p:sldId id="261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84DC1CA-30D0-41EE-92BA-AD9C141DC3FF}">
          <p14:sldIdLst>
            <p14:sldId id="256"/>
            <p14:sldId id="257"/>
            <p14:sldId id="258"/>
            <p14:sldId id="259"/>
            <p14:sldId id="260"/>
            <p14:sldId id="261"/>
            <p14:sldId id="263"/>
            <p14:sldId id="264"/>
          </p14:sldIdLst>
        </p14:section>
        <p14:section name="Untitled Section" id="{B89DAEE2-D872-4E1B-818C-AA8797064C9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account" initials="Ma" lastIdx="1" clrIdx="0">
    <p:extLst>
      <p:ext uri="{19B8F6BF-5375-455C-9EA6-DF929625EA0E}">
        <p15:presenceInfo xmlns:p15="http://schemas.microsoft.com/office/powerpoint/2012/main" userId="7ed419459f72142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84AC84-AD6D-4AA4-AB61-E71C465A26B0}" v="22" dt="2025-03-12T15:23:56.7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will Jacobs" userId="c0609971-eb2f-4194-9193-f9c60975ab77" providerId="ADAL" clId="{5B84AC84-AD6D-4AA4-AB61-E71C465A26B0}"/>
    <pc:docChg chg="undo redo custSel modSld">
      <pc:chgData name="Anwill Jacobs" userId="c0609971-eb2f-4194-9193-f9c60975ab77" providerId="ADAL" clId="{5B84AC84-AD6D-4AA4-AB61-E71C465A26B0}" dt="2025-03-12T15:24:08.127" v="33" actId="1076"/>
      <pc:docMkLst>
        <pc:docMk/>
      </pc:docMkLst>
      <pc:sldChg chg="modSp mod">
        <pc:chgData name="Anwill Jacobs" userId="c0609971-eb2f-4194-9193-f9c60975ab77" providerId="ADAL" clId="{5B84AC84-AD6D-4AA4-AB61-E71C465A26B0}" dt="2025-03-12T15:23:47.680" v="30" actId="1036"/>
        <pc:sldMkLst>
          <pc:docMk/>
          <pc:sldMk cId="4201947419" sldId="261"/>
        </pc:sldMkLst>
        <pc:spChg chg="mod">
          <ac:chgData name="Anwill Jacobs" userId="c0609971-eb2f-4194-9193-f9c60975ab77" providerId="ADAL" clId="{5B84AC84-AD6D-4AA4-AB61-E71C465A26B0}" dt="2025-03-12T15:23:47.680" v="30" actId="1036"/>
          <ac:spMkLst>
            <pc:docMk/>
            <pc:sldMk cId="4201947419" sldId="261"/>
            <ac:spMk id="5" creationId="{579991D0-C0A3-B854-0AB7-AD2D3CE5FA1D}"/>
          </ac:spMkLst>
        </pc:spChg>
      </pc:sldChg>
      <pc:sldChg chg="addSp delSp modSp mod modTransition delAnim modAnim">
        <pc:chgData name="Anwill Jacobs" userId="c0609971-eb2f-4194-9193-f9c60975ab77" providerId="ADAL" clId="{5B84AC84-AD6D-4AA4-AB61-E71C465A26B0}" dt="2025-03-12T15:24:08.127" v="33" actId="1076"/>
        <pc:sldMkLst>
          <pc:docMk/>
          <pc:sldMk cId="2073952695" sldId="263"/>
        </pc:sldMkLst>
        <pc:spChg chg="add mod">
          <ac:chgData name="Anwill Jacobs" userId="c0609971-eb2f-4194-9193-f9c60975ab77" providerId="ADAL" clId="{5B84AC84-AD6D-4AA4-AB61-E71C465A26B0}" dt="2025-03-12T15:24:08.127" v="33" actId="1076"/>
          <ac:spMkLst>
            <pc:docMk/>
            <pc:sldMk cId="2073952695" sldId="263"/>
            <ac:spMk id="48" creationId="{9F722DDD-AAF9-70DA-B658-9DA0461F3E67}"/>
          </ac:spMkLst>
        </pc:spChg>
        <pc:picChg chg="add del mod">
          <ac:chgData name="Anwill Jacobs" userId="c0609971-eb2f-4194-9193-f9c60975ab77" providerId="ADAL" clId="{5B84AC84-AD6D-4AA4-AB61-E71C465A26B0}" dt="2025-03-12T14:59:13.207" v="6"/>
          <ac:picMkLst>
            <pc:docMk/>
            <pc:sldMk cId="2073952695" sldId="263"/>
            <ac:picMk id="6" creationId="{7F5E202E-0394-5370-C000-113EEC08FC6F}"/>
          </ac:picMkLst>
        </pc:picChg>
        <pc:picChg chg="add del mod ord">
          <ac:chgData name="Anwill Jacobs" userId="c0609971-eb2f-4194-9193-f9c60975ab77" providerId="ADAL" clId="{5B84AC84-AD6D-4AA4-AB61-E71C465A26B0}" dt="2025-03-12T14:59:32.503" v="7"/>
          <ac:picMkLst>
            <pc:docMk/>
            <pc:sldMk cId="2073952695" sldId="263"/>
            <ac:picMk id="9" creationId="{52AB9637-2453-2857-6AA9-3ABA89BB8188}"/>
          </ac:picMkLst>
        </pc:picChg>
        <pc:picChg chg="add del mod">
          <ac:chgData name="Anwill Jacobs" userId="c0609971-eb2f-4194-9193-f9c60975ab77" providerId="ADAL" clId="{5B84AC84-AD6D-4AA4-AB61-E71C465A26B0}" dt="2025-03-12T15:09:36.332" v="8" actId="478"/>
          <ac:picMkLst>
            <pc:docMk/>
            <pc:sldMk cId="2073952695" sldId="263"/>
            <ac:picMk id="10" creationId="{3D49FCB9-2D57-E726-235C-FED74BBBDE7A}"/>
          </ac:picMkLst>
        </pc:picChg>
        <pc:picChg chg="add del mod">
          <ac:chgData name="Anwill Jacobs" userId="c0609971-eb2f-4194-9193-f9c60975ab77" providerId="ADAL" clId="{5B84AC84-AD6D-4AA4-AB61-E71C465A26B0}" dt="2025-03-12T15:12:19.081" v="11"/>
          <ac:picMkLst>
            <pc:docMk/>
            <pc:sldMk cId="2073952695" sldId="263"/>
            <ac:picMk id="17" creationId="{FC6B4D13-3F33-BE63-58BA-90D67F099FA9}"/>
          </ac:picMkLst>
        </pc:picChg>
        <pc:picChg chg="add del mod">
          <ac:chgData name="Anwill Jacobs" userId="c0609971-eb2f-4194-9193-f9c60975ab77" providerId="ADAL" clId="{5B84AC84-AD6D-4AA4-AB61-E71C465A26B0}" dt="2025-03-12T15:12:21.512" v="13"/>
          <ac:picMkLst>
            <pc:docMk/>
            <pc:sldMk cId="2073952695" sldId="263"/>
            <ac:picMk id="18" creationId="{1887DB3F-19FB-56C0-D112-CC3AFF858906}"/>
          </ac:picMkLst>
        </pc:picChg>
        <pc:picChg chg="add del mod ord">
          <ac:chgData name="Anwill Jacobs" userId="c0609971-eb2f-4194-9193-f9c60975ab77" providerId="ADAL" clId="{5B84AC84-AD6D-4AA4-AB61-E71C465A26B0}" dt="2025-03-12T15:13:10.853" v="14"/>
          <ac:picMkLst>
            <pc:docMk/>
            <pc:sldMk cId="2073952695" sldId="263"/>
            <ac:picMk id="21" creationId="{71F4FEA4-7C7A-5026-CD16-212BF214B469}"/>
          </ac:picMkLst>
        </pc:picChg>
        <pc:picChg chg="add del mod">
          <ac:chgData name="Anwill Jacobs" userId="c0609971-eb2f-4194-9193-f9c60975ab77" providerId="ADAL" clId="{5B84AC84-AD6D-4AA4-AB61-E71C465A26B0}" dt="2025-03-12T15:13:35.678" v="16"/>
          <ac:picMkLst>
            <pc:docMk/>
            <pc:sldMk cId="2073952695" sldId="263"/>
            <ac:picMk id="22" creationId="{956DCDAE-4896-DB30-160D-EB8A8ACB05AD}"/>
          </ac:picMkLst>
        </pc:picChg>
        <pc:picChg chg="add del mod ord">
          <ac:chgData name="Anwill Jacobs" userId="c0609971-eb2f-4194-9193-f9c60975ab77" providerId="ADAL" clId="{5B84AC84-AD6D-4AA4-AB61-E71C465A26B0}" dt="2025-03-12T15:14:18.900" v="17"/>
          <ac:picMkLst>
            <pc:docMk/>
            <pc:sldMk cId="2073952695" sldId="263"/>
            <ac:picMk id="26" creationId="{FDAA94C0-8C34-3F96-8D54-55C6800C3829}"/>
          </ac:picMkLst>
        </pc:picChg>
        <pc:picChg chg="add del mod">
          <ac:chgData name="Anwill Jacobs" userId="c0609971-eb2f-4194-9193-f9c60975ab77" providerId="ADAL" clId="{5B84AC84-AD6D-4AA4-AB61-E71C465A26B0}" dt="2025-03-12T15:15:05.297" v="19"/>
          <ac:picMkLst>
            <pc:docMk/>
            <pc:sldMk cId="2073952695" sldId="263"/>
            <ac:picMk id="27" creationId="{F7AE77E3-77B8-14F3-FF8C-27287CFE5A90}"/>
          </ac:picMkLst>
        </pc:picChg>
        <pc:picChg chg="add del mod ord">
          <ac:chgData name="Anwill Jacobs" userId="c0609971-eb2f-4194-9193-f9c60975ab77" providerId="ADAL" clId="{5B84AC84-AD6D-4AA4-AB61-E71C465A26B0}" dt="2025-03-12T15:15:50.498" v="20"/>
          <ac:picMkLst>
            <pc:docMk/>
            <pc:sldMk cId="2073952695" sldId="263"/>
            <ac:picMk id="31" creationId="{636D30A3-3932-F28F-E55C-1BEC2D66A8D4}"/>
          </ac:picMkLst>
        </pc:picChg>
        <pc:picChg chg="add del mod">
          <ac:chgData name="Anwill Jacobs" userId="c0609971-eb2f-4194-9193-f9c60975ab77" providerId="ADAL" clId="{5B84AC84-AD6D-4AA4-AB61-E71C465A26B0}" dt="2025-03-12T15:18:59.189" v="22"/>
          <ac:picMkLst>
            <pc:docMk/>
            <pc:sldMk cId="2073952695" sldId="263"/>
            <ac:picMk id="32" creationId="{DDFFD9FF-DAD7-41C4-68FF-0B5EB4E19579}"/>
          </ac:picMkLst>
        </pc:picChg>
        <pc:picChg chg="add del mod ord">
          <ac:chgData name="Anwill Jacobs" userId="c0609971-eb2f-4194-9193-f9c60975ab77" providerId="ADAL" clId="{5B84AC84-AD6D-4AA4-AB61-E71C465A26B0}" dt="2025-03-12T15:19:15.439" v="23"/>
          <ac:picMkLst>
            <pc:docMk/>
            <pc:sldMk cId="2073952695" sldId="263"/>
            <ac:picMk id="36" creationId="{24881525-04CE-217F-350C-F5A31ED860FC}"/>
          </ac:picMkLst>
        </pc:picChg>
        <pc:picChg chg="add del mod">
          <ac:chgData name="Anwill Jacobs" userId="c0609971-eb2f-4194-9193-f9c60975ab77" providerId="ADAL" clId="{5B84AC84-AD6D-4AA4-AB61-E71C465A26B0}" dt="2025-03-12T15:19:18.653" v="25"/>
          <ac:picMkLst>
            <pc:docMk/>
            <pc:sldMk cId="2073952695" sldId="263"/>
            <ac:picMk id="37" creationId="{8B84F0C5-4809-1EF8-F013-32DDC075E9B3}"/>
          </ac:picMkLst>
        </pc:picChg>
        <pc:picChg chg="add del mod ord">
          <ac:chgData name="Anwill Jacobs" userId="c0609971-eb2f-4194-9193-f9c60975ab77" providerId="ADAL" clId="{5B84AC84-AD6D-4AA4-AB61-E71C465A26B0}" dt="2025-03-12T15:19:52.704" v="26"/>
          <ac:picMkLst>
            <pc:docMk/>
            <pc:sldMk cId="2073952695" sldId="263"/>
            <ac:picMk id="40" creationId="{ACA553E7-FDF1-57EE-1575-F8D0790DB00F}"/>
          </ac:picMkLst>
        </pc:picChg>
        <pc:picChg chg="add del mod">
          <ac:chgData name="Anwill Jacobs" userId="c0609971-eb2f-4194-9193-f9c60975ab77" providerId="ADAL" clId="{5B84AC84-AD6D-4AA4-AB61-E71C465A26B0}" dt="2025-03-12T15:19:55.819" v="28"/>
          <ac:picMkLst>
            <pc:docMk/>
            <pc:sldMk cId="2073952695" sldId="263"/>
            <ac:picMk id="41" creationId="{E9DBCD22-C197-5EEE-3E96-CBB2243FB15C}"/>
          </ac:picMkLst>
        </pc:picChg>
        <pc:picChg chg="add del mod ord">
          <ac:chgData name="Anwill Jacobs" userId="c0609971-eb2f-4194-9193-f9c60975ab77" providerId="ADAL" clId="{5B84AC84-AD6D-4AA4-AB61-E71C465A26B0}" dt="2025-03-12T15:20:38.766" v="29"/>
          <ac:picMkLst>
            <pc:docMk/>
            <pc:sldMk cId="2073952695" sldId="263"/>
            <ac:picMk id="44" creationId="{31DF1347-CB80-C1C3-FC1F-E90BD361C254}"/>
          </ac:picMkLst>
        </pc:picChg>
        <pc:picChg chg="add mod">
          <ac:chgData name="Anwill Jacobs" userId="c0609971-eb2f-4194-9193-f9c60975ab77" providerId="ADAL" clId="{5B84AC84-AD6D-4AA4-AB61-E71C465A26B0}" dt="2025-03-12T15:24:02.727" v="32" actId="1076"/>
          <ac:picMkLst>
            <pc:docMk/>
            <pc:sldMk cId="2073952695" sldId="263"/>
            <ac:picMk id="45" creationId="{7FE92F13-399B-3208-A511-60ED17C2737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0304C4-B895-400F-BA8E-730CD425F630}" type="datetimeFigureOut">
              <a:rPr lang="en-ZA" smtClean="0"/>
              <a:t>16/03/2025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45F44B-E614-4989-A1C4-0D4F51BB46E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14438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5F44B-E614-4989-A1C4-0D4F51BB46EA}" type="slidenum">
              <a:rPr lang="en-ZA" smtClean="0"/>
              <a:t>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2397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81CE5945-5AD5-495A-B2A9-E9964BE4E1AB}" type="datetimeFigureOut">
              <a:rPr lang="en-ZA" smtClean="0"/>
              <a:t>16/03/2025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8DF4DB24-0642-492D-A362-6739C8CA82D3}" type="slidenum">
              <a:rPr lang="en-ZA" smtClean="0"/>
              <a:t>‹#›</a:t>
            </a:fld>
            <a:endParaRPr lang="en-ZA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15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E5945-5AD5-495A-B2A9-E9964BE4E1AB}" type="datetimeFigureOut">
              <a:rPr lang="en-ZA" smtClean="0"/>
              <a:t>16/03/2025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DB24-0642-492D-A362-6739C8CA82D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93095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E5945-5AD5-495A-B2A9-E9964BE4E1AB}" type="datetimeFigureOut">
              <a:rPr lang="en-ZA" smtClean="0"/>
              <a:t>16/03/2025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DB24-0642-492D-A362-6739C8CA82D3}" type="slidenum">
              <a:rPr lang="en-ZA" smtClean="0"/>
              <a:t>‹#›</a:t>
            </a:fld>
            <a:endParaRPr lang="en-ZA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866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E5945-5AD5-495A-B2A9-E9964BE4E1AB}" type="datetimeFigureOut">
              <a:rPr lang="en-ZA" smtClean="0"/>
              <a:t>16/03/2025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DB24-0642-492D-A362-6739C8CA82D3}" type="slidenum">
              <a:rPr lang="en-ZA" smtClean="0"/>
              <a:t>‹#›</a:t>
            </a:fld>
            <a:endParaRPr lang="en-ZA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7121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E5945-5AD5-495A-B2A9-E9964BE4E1AB}" type="datetimeFigureOut">
              <a:rPr lang="en-ZA" smtClean="0"/>
              <a:t>16/03/2025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DB24-0642-492D-A362-6739C8CA82D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931442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E5945-5AD5-495A-B2A9-E9964BE4E1AB}" type="datetimeFigureOut">
              <a:rPr lang="en-ZA" smtClean="0"/>
              <a:t>16/03/2025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DB24-0642-492D-A362-6739C8CA82D3}" type="slidenum">
              <a:rPr lang="en-ZA" smtClean="0"/>
              <a:t>‹#›</a:t>
            </a:fld>
            <a:endParaRPr lang="en-ZA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2167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E5945-5AD5-495A-B2A9-E9964BE4E1AB}" type="datetimeFigureOut">
              <a:rPr lang="en-ZA" smtClean="0"/>
              <a:t>16/03/2025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DB24-0642-492D-A362-6739C8CA82D3}" type="slidenum">
              <a:rPr lang="en-ZA" smtClean="0"/>
              <a:t>‹#›</a:t>
            </a:fld>
            <a:endParaRPr lang="en-ZA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621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E5945-5AD5-495A-B2A9-E9964BE4E1AB}" type="datetimeFigureOut">
              <a:rPr lang="en-ZA" smtClean="0"/>
              <a:t>16/03/2025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DB24-0642-492D-A362-6739C8CA82D3}" type="slidenum">
              <a:rPr lang="en-ZA" smtClean="0"/>
              <a:t>‹#›</a:t>
            </a:fld>
            <a:endParaRPr lang="en-ZA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4054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E5945-5AD5-495A-B2A9-E9964BE4E1AB}" type="datetimeFigureOut">
              <a:rPr lang="en-ZA" smtClean="0"/>
              <a:t>16/03/2025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DB24-0642-492D-A362-6739C8CA82D3}" type="slidenum">
              <a:rPr lang="en-ZA" smtClean="0"/>
              <a:t>‹#›</a:t>
            </a:fld>
            <a:endParaRPr lang="en-ZA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8020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E5945-5AD5-495A-B2A9-E9964BE4E1AB}" type="datetimeFigureOut">
              <a:rPr lang="en-ZA" smtClean="0"/>
              <a:t>16/03/2025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DB24-0642-492D-A362-6739C8CA82D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99896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E5945-5AD5-495A-B2A9-E9964BE4E1AB}" type="datetimeFigureOut">
              <a:rPr lang="en-ZA" smtClean="0"/>
              <a:t>16/03/2025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DB24-0642-492D-A362-6739C8CA82D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72421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E5945-5AD5-495A-B2A9-E9964BE4E1AB}" type="datetimeFigureOut">
              <a:rPr lang="en-ZA" smtClean="0"/>
              <a:t>16/03/2025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DB24-0642-492D-A362-6739C8CA82D3}" type="slidenum">
              <a:rPr lang="en-ZA" smtClean="0"/>
              <a:t>‹#›</a:t>
            </a:fld>
            <a:endParaRPr lang="en-ZA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556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E5945-5AD5-495A-B2A9-E9964BE4E1AB}" type="datetimeFigureOut">
              <a:rPr lang="en-ZA" smtClean="0"/>
              <a:t>16/03/2025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DB24-0642-492D-A362-6739C8CA82D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4723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E5945-5AD5-495A-B2A9-E9964BE4E1AB}" type="datetimeFigureOut">
              <a:rPr lang="en-ZA" smtClean="0"/>
              <a:t>16/03/2025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DB24-0642-492D-A362-6739C8CA82D3}" type="slidenum">
              <a:rPr lang="en-ZA" smtClean="0"/>
              <a:t>‹#›</a:t>
            </a:fld>
            <a:endParaRPr lang="en-ZA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970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E5945-5AD5-495A-B2A9-E9964BE4E1AB}" type="datetimeFigureOut">
              <a:rPr lang="en-ZA" smtClean="0"/>
              <a:t>16/03/2025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DB24-0642-492D-A362-6739C8CA82D3}" type="slidenum">
              <a:rPr lang="en-ZA" smtClean="0"/>
              <a:t>‹#›</a:t>
            </a:fld>
            <a:endParaRPr lang="en-ZA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978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E5945-5AD5-495A-B2A9-E9964BE4E1AB}" type="datetimeFigureOut">
              <a:rPr lang="en-ZA" smtClean="0"/>
              <a:t>16/03/2025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DB24-0642-492D-A362-6739C8CA82D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91684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E5945-5AD5-495A-B2A9-E9964BE4E1AB}" type="datetimeFigureOut">
              <a:rPr lang="en-ZA" smtClean="0"/>
              <a:t>16/03/2025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DB24-0642-492D-A362-6739C8CA82D3}" type="slidenum">
              <a:rPr lang="en-ZA" smtClean="0"/>
              <a:t>‹#›</a:t>
            </a:fld>
            <a:endParaRPr lang="en-ZA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886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E5945-5AD5-495A-B2A9-E9964BE4E1AB}" type="datetimeFigureOut">
              <a:rPr lang="en-ZA" smtClean="0"/>
              <a:t>16/03/2025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DB24-0642-492D-A362-6739C8CA82D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49433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1CE5945-5AD5-495A-B2A9-E9964BE4E1AB}" type="datetimeFigureOut">
              <a:rPr lang="en-ZA" smtClean="0"/>
              <a:t>16/03/2025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DF4DB24-0642-492D-A362-6739C8CA82D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04690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12" r:id="rId2"/>
    <p:sldLayoutId id="2147483913" r:id="rId3"/>
    <p:sldLayoutId id="2147483914" r:id="rId4"/>
    <p:sldLayoutId id="2147483915" r:id="rId5"/>
    <p:sldLayoutId id="2147483916" r:id="rId6"/>
    <p:sldLayoutId id="2147483917" r:id="rId7"/>
    <p:sldLayoutId id="2147483918" r:id="rId8"/>
    <p:sldLayoutId id="2147483919" r:id="rId9"/>
    <p:sldLayoutId id="2147483920" r:id="rId10"/>
    <p:sldLayoutId id="2147483921" r:id="rId11"/>
    <p:sldLayoutId id="2147483922" r:id="rId12"/>
    <p:sldLayoutId id="2147483923" r:id="rId13"/>
    <p:sldLayoutId id="2147483924" r:id="rId14"/>
    <p:sldLayoutId id="2147483925" r:id="rId15"/>
    <p:sldLayoutId id="2147483926" r:id="rId16"/>
    <p:sldLayoutId id="2147483927" r:id="rId17"/>
    <p:sldLayoutId id="2147483928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8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microsoft.com/office/2007/relationships/media" Target="../media/media6.m4a"/><Relationship Id="rId1" Type="http://schemas.openxmlformats.org/officeDocument/2006/relationships/audio" Target="NULL" TargetMode="External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2" y="110482"/>
            <a:ext cx="11975691" cy="654096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012722" y="0"/>
            <a:ext cx="9144000" cy="1376363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ZA" dirty="0"/>
              <a:t>Project Overview:</a:t>
            </a:r>
            <a:br>
              <a:rPr lang="en-ZA" dirty="0"/>
            </a:br>
            <a:r>
              <a:rPr lang="en-ZA" sz="3100" dirty="0"/>
              <a:t> Assignment 1 – Requirements Engineering.</a:t>
            </a: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98322" y="3200400"/>
            <a:ext cx="6607278" cy="34510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3600" dirty="0"/>
              <a:t>Group members:</a:t>
            </a:r>
          </a:p>
          <a:p>
            <a:r>
              <a:rPr lang="en-ZA" sz="2800" dirty="0"/>
              <a:t>1.Justin Angelo </a:t>
            </a:r>
            <a:r>
              <a:rPr lang="en-ZA" sz="2800" dirty="0" err="1"/>
              <a:t>Karoles</a:t>
            </a:r>
            <a:r>
              <a:rPr lang="en-ZA" sz="2800" dirty="0"/>
              <a:t>  - 222008237</a:t>
            </a:r>
          </a:p>
          <a:p>
            <a:r>
              <a:rPr lang="en-ZA" sz="2800" dirty="0"/>
              <a:t>2.Raees Johaadien - 230558135</a:t>
            </a:r>
          </a:p>
          <a:p>
            <a:r>
              <a:rPr lang="en-ZA" sz="2800" dirty="0"/>
              <a:t>3.Anwill Jacobs - 219423202</a:t>
            </a:r>
          </a:p>
          <a:p>
            <a:r>
              <a:rPr lang="en-ZA" sz="2800" dirty="0"/>
              <a:t>4.Aristide </a:t>
            </a:r>
            <a:r>
              <a:rPr lang="en-ZA" sz="2800" dirty="0" err="1"/>
              <a:t>Izabkora</a:t>
            </a:r>
            <a:r>
              <a:rPr lang="en-ZA" sz="2800" dirty="0"/>
              <a:t> - 220345821</a:t>
            </a:r>
          </a:p>
          <a:p>
            <a:r>
              <a:rPr lang="en-ZA" sz="2800" dirty="0"/>
              <a:t>5.Ethan Hector - 222816570 </a:t>
            </a:r>
          </a:p>
        </p:txBody>
      </p:sp>
    </p:spTree>
    <p:extLst>
      <p:ext uri="{BB962C8B-B14F-4D97-AF65-F5344CB8AC3E}">
        <p14:creationId xmlns:p14="http://schemas.microsoft.com/office/powerpoint/2010/main" val="50479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55" y="1"/>
            <a:ext cx="12005187" cy="1356852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rmAutofit fontScale="90000"/>
          </a:bodyPr>
          <a:lstStyle/>
          <a:p>
            <a:r>
              <a:rPr lang="en-GB" b="1" dirty="0"/>
              <a:t> </a:t>
            </a:r>
            <a:br>
              <a:rPr lang="en-GB" b="1" dirty="0"/>
            </a:br>
            <a:r>
              <a:rPr lang="en-GB" b="1" dirty="0">
                <a:latin typeface="Arial Black" panose="020B0A04020102020204" pitchFamily="34" charset="0"/>
              </a:rPr>
              <a:t>Project Purpose: </a:t>
            </a: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Automating Restaurant Operations</a:t>
            </a:r>
            <a:r>
              <a:rPr lang="en-GB" b="1" dirty="0"/>
              <a:t/>
            </a:r>
            <a:br>
              <a:rPr lang="en-GB" b="1" dirty="0"/>
            </a:br>
            <a:endParaRPr lang="en-Z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155" y="1081548"/>
            <a:ext cx="12005187" cy="5610197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Enhance Operational Efficiency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Streamline daily processes to save time and resources.</a:t>
            </a:r>
          </a:p>
          <a:p>
            <a:pPr lvl="1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Reduce bottlenecks in order processing and service delivery.</a:t>
            </a:r>
          </a:p>
          <a:p>
            <a:pPr marL="0" indent="0">
              <a:buNone/>
            </a:pP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Minimize Manual Errors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Implement automated systems to decrease human error in order taking and inventory management.</a:t>
            </a:r>
          </a:p>
          <a:p>
            <a:pPr lvl="1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Improve accuracy in billing and customer transactions.</a:t>
            </a:r>
          </a:p>
          <a:p>
            <a:pPr marL="0" indent="0">
              <a:buNone/>
            </a:pP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Real-Time Information Access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Provide instant updates on order status, staff activities, and customer preferences.</a:t>
            </a:r>
          </a:p>
          <a:p>
            <a:pPr lvl="1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Enable data-driven decision-making for management and staff.</a:t>
            </a:r>
          </a:p>
          <a:p>
            <a:pPr marL="0" indent="0">
              <a:buNone/>
            </a:pP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Improve Customer Experience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Speed up service delivery and enhance order accuracy.</a:t>
            </a:r>
          </a:p>
          <a:p>
            <a:pPr lvl="1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Foster customer loyalty through personalized service based on data insights.</a:t>
            </a:r>
          </a:p>
          <a:p>
            <a:pPr marL="0" indent="0">
              <a:buNone/>
            </a:pP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Support Staff Efficiency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Automate routine tasks, allowing staff to focus on customer interaction and service quality.</a:t>
            </a:r>
          </a:p>
          <a:p>
            <a:pPr lvl="1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Facilitate better communication among team members through integrated systems.</a:t>
            </a:r>
          </a:p>
          <a:p>
            <a:pPr marL="0" indent="0">
              <a:buNone/>
            </a:pP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Data-Driven Insights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Collect and </a:t>
            </a:r>
            <a:r>
              <a:rPr lang="en-GB" sz="1600" dirty="0" err="1">
                <a:latin typeface="Arial" panose="020B0604020202020204" pitchFamily="34" charset="0"/>
                <a:cs typeface="Arial" panose="020B0604020202020204" pitchFamily="34" charset="0"/>
              </a:rPr>
              <a:t>analyze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customer data to identify trends and preferences.</a:t>
            </a:r>
          </a:p>
          <a:p>
            <a:pPr lvl="1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Use insights to optimize menu offerings and marketing strategies.</a:t>
            </a:r>
          </a:p>
          <a:p>
            <a:pPr marL="0" indent="0">
              <a:buNone/>
            </a:pPr>
            <a:endParaRPr lang="en-ZA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Record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15252" y="6204975"/>
            <a:ext cx="586658" cy="406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31045" y="6204975"/>
            <a:ext cx="257277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ZA" dirty="0"/>
              <a:t>222008237 Justin </a:t>
            </a:r>
            <a:r>
              <a:rPr lang="en-ZA" dirty="0" err="1"/>
              <a:t>Karoles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6197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6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284" y="365125"/>
            <a:ext cx="10901516" cy="132556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ZA" sz="4000" b="1" dirty="0">
                <a:latin typeface="Arial" panose="020B0604020202020204" pitchFamily="34" charset="0"/>
                <a:cs typeface="Arial" panose="020B0604020202020204" pitchFamily="34" charset="0"/>
              </a:rPr>
              <a:t>Scope</a:t>
            </a:r>
            <a:endParaRPr lang="en-ZA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2284" y="1690688"/>
            <a:ext cx="10901516" cy="5001057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/>
          <a:p>
            <a:endParaRPr lang="en-GB" dirty="0"/>
          </a:p>
          <a:p>
            <a:pPr lvl="1"/>
            <a:r>
              <a:rPr lang="en-GB" dirty="0"/>
              <a:t>Table management with digital floor plans and real-time status updates.</a:t>
            </a:r>
          </a:p>
          <a:p>
            <a:pPr lvl="1"/>
            <a:r>
              <a:rPr lang="en-GB" dirty="0"/>
              <a:t>Order management with digital menu displays and electronic order transmission.</a:t>
            </a:r>
          </a:p>
          <a:p>
            <a:pPr lvl="1"/>
            <a:r>
              <a:rPr lang="en-GB" dirty="0"/>
              <a:t>Kitchen management for order tracking and communication.</a:t>
            </a:r>
          </a:p>
          <a:p>
            <a:pPr lvl="1"/>
            <a:r>
              <a:rPr lang="en-GB" dirty="0"/>
              <a:t>User management with role-based access and secure logins.</a:t>
            </a:r>
          </a:p>
          <a:p>
            <a:pPr lvl="1"/>
            <a:r>
              <a:rPr lang="en-GB" dirty="0"/>
              <a:t>Centralized database with backup and recovery mechanisms.</a:t>
            </a:r>
          </a:p>
          <a:p>
            <a:r>
              <a:rPr lang="en-GB" b="1" dirty="0"/>
              <a:t>Out of Scope:</a:t>
            </a:r>
            <a:endParaRPr lang="en-GB" dirty="0"/>
          </a:p>
          <a:p>
            <a:pPr lvl="1"/>
            <a:r>
              <a:rPr lang="en-GB" dirty="0"/>
              <a:t>Online ordering and delivery.</a:t>
            </a:r>
          </a:p>
          <a:p>
            <a:pPr lvl="1"/>
            <a:r>
              <a:rPr lang="en-GB" dirty="0"/>
              <a:t>Inventory management.</a:t>
            </a:r>
          </a:p>
          <a:p>
            <a:pPr lvl="1"/>
            <a:r>
              <a:rPr lang="en-GB" dirty="0"/>
              <a:t>Customer relationship management (CRM).</a:t>
            </a:r>
          </a:p>
          <a:p>
            <a:pPr lvl="1"/>
            <a:r>
              <a:rPr lang="en-GB" dirty="0"/>
              <a:t>Payment processing.</a:t>
            </a:r>
          </a:p>
          <a:p>
            <a:pPr lvl="1"/>
            <a:r>
              <a:rPr lang="en-GB" dirty="0"/>
              <a:t>Payroll and HR functions.</a:t>
            </a:r>
          </a:p>
          <a:p>
            <a:pPr lvl="1"/>
            <a:r>
              <a:rPr lang="en-GB" dirty="0"/>
              <a:t>Mobile apps for customers.</a:t>
            </a:r>
          </a:p>
          <a:p>
            <a:pPr lvl="1"/>
            <a:r>
              <a:rPr lang="en-GB" dirty="0"/>
              <a:t>Integration with external systems.</a:t>
            </a:r>
          </a:p>
          <a:p>
            <a:pPr lvl="1"/>
            <a:r>
              <a:rPr lang="en-GB" dirty="0"/>
              <a:t>Advanced analytics/forecasting.</a:t>
            </a:r>
          </a:p>
          <a:p>
            <a:pPr marL="0" indent="0">
              <a:buNone/>
            </a:pPr>
            <a:endParaRPr lang="en-ZA" sz="1600" dirty="0"/>
          </a:p>
        </p:txBody>
      </p:sp>
      <p:pic>
        <p:nvPicPr>
          <p:cNvPr id="4" name="220345821_Aristide Izabkora">
            <a:hlinkClick r:id="" action="ppaction://media"/>
            <a:extLst>
              <a:ext uri="{FF2B5EF4-FFF2-40B4-BE49-F238E27FC236}">
                <a16:creationId xmlns:a16="http://schemas.microsoft.com/office/drawing/2014/main" xmlns="" id="{F46C38B1-06D7-0EB1-4B60-FBD3DA75F1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08806" y="6001262"/>
            <a:ext cx="609600" cy="60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54529" y="6121396"/>
            <a:ext cx="311888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ZA" dirty="0" smtClean="0"/>
              <a:t>220345821 – Aristide </a:t>
            </a:r>
            <a:r>
              <a:rPr lang="en-ZA" dirty="0" err="1" smtClean="0"/>
              <a:t>Izabkora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66270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5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2727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381" y="1"/>
            <a:ext cx="10515600" cy="1209368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r>
              <a:rPr lang="en-ZA" b="1" dirty="0">
                <a:latin typeface="Arial" panose="020B0604020202020204" pitchFamily="34" charset="0"/>
                <a:cs typeface="Arial" panose="020B0604020202020204" pitchFamily="34" charset="0"/>
              </a:rPr>
              <a:t>Stakeholders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0381" y="865239"/>
            <a:ext cx="10303461" cy="3846718"/>
          </a:xfrm>
          <a:solidFill>
            <a:schemeClr val="accent1">
              <a:lumMod val="20000"/>
              <a:lumOff val="80000"/>
            </a:schemeClr>
          </a:solidFill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/>
          <a:p>
            <a:endParaRPr lang="en-GB" dirty="0"/>
          </a:p>
          <a:p>
            <a:pPr lvl="1"/>
            <a:r>
              <a:rPr lang="en-GB" b="1" dirty="0"/>
              <a:t>Restaurant Management:</a:t>
            </a:r>
            <a:r>
              <a:rPr lang="en-GB" dirty="0"/>
              <a:t> Oversee operations and ensure project alignment with business goals.</a:t>
            </a:r>
          </a:p>
          <a:p>
            <a:pPr lvl="1"/>
            <a:r>
              <a:rPr lang="en-GB" b="1" dirty="0"/>
              <a:t>Staff (Hosts, Waiters, Kitchen Staff):</a:t>
            </a:r>
            <a:r>
              <a:rPr lang="en-GB" dirty="0"/>
              <a:t> End-users who will interact with the system daily.</a:t>
            </a:r>
          </a:p>
          <a:p>
            <a:pPr lvl="1"/>
            <a:r>
              <a:rPr lang="en-GB" b="1" dirty="0"/>
              <a:t>IT Team:</a:t>
            </a:r>
            <a:r>
              <a:rPr lang="en-GB" dirty="0"/>
              <a:t> Responsible for system implementation, maintenance, and support.</a:t>
            </a:r>
          </a:p>
          <a:p>
            <a:pPr lvl="1"/>
            <a:r>
              <a:rPr lang="en-GB" b="1" dirty="0"/>
              <a:t>Customers:</a:t>
            </a:r>
            <a:r>
              <a:rPr lang="en-GB" dirty="0"/>
              <a:t> Indirectly affected by improved service efficiency.</a:t>
            </a:r>
          </a:p>
          <a:p>
            <a:endParaRPr lang="en-ZA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188" y="3401962"/>
            <a:ext cx="8888361" cy="3836886"/>
          </a:xfrm>
          <a:prstGeom prst="rect">
            <a:avLst/>
          </a:prstGeom>
          <a:scene3d>
            <a:camera prst="perspectiveRelaxed"/>
            <a:lightRig rig="threePt" dir="t"/>
          </a:scene3d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13842" y="5895109"/>
            <a:ext cx="609600" cy="60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62564" y="6015243"/>
            <a:ext cx="288979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ZA" dirty="0"/>
              <a:t>230558135 Raees Johaadien</a:t>
            </a:r>
          </a:p>
        </p:txBody>
      </p:sp>
    </p:spTree>
    <p:extLst>
      <p:ext uri="{BB962C8B-B14F-4D97-AF65-F5344CB8AC3E}">
        <p14:creationId xmlns:p14="http://schemas.microsoft.com/office/powerpoint/2010/main" val="66127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5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310" y="98323"/>
            <a:ext cx="11739716" cy="765585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ZA" b="1" dirty="0"/>
              <a:t/>
            </a:r>
            <a:br>
              <a:rPr lang="en-ZA" b="1" dirty="0"/>
            </a:br>
            <a:r>
              <a:rPr lang="en-ZA" b="1" dirty="0"/>
              <a:t>User and System Requirements</a:t>
            </a:r>
            <a:br>
              <a:rPr lang="en-ZA" b="1" dirty="0"/>
            </a:br>
            <a:endParaRPr lang="en-ZA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310" y="1052052"/>
            <a:ext cx="11828206" cy="5643716"/>
          </a:xfrm>
          <a:ln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b="1" u="sng" dirty="0">
                <a:latin typeface="Arial Black" panose="020B0A04020102020204" pitchFamily="34" charset="0"/>
              </a:rPr>
              <a:t>User Requirements </a:t>
            </a:r>
          </a:p>
          <a:p>
            <a:r>
              <a:rPr lang="en-GB" b="1" dirty="0"/>
              <a:t>User Requirement 1:</a:t>
            </a:r>
            <a:r>
              <a:rPr lang="en-GB" dirty="0"/>
              <a:t/>
            </a:r>
            <a:br>
              <a:rPr lang="en-GB" dirty="0"/>
            </a:br>
            <a:r>
              <a:rPr lang="en-GB" b="1" dirty="0"/>
              <a:t>Real-time Table Management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Staff can view and manage table statuses dynamically.</a:t>
            </a:r>
          </a:p>
          <a:p>
            <a:r>
              <a:rPr lang="en-GB" b="1" dirty="0"/>
              <a:t>User Requirement 2:</a:t>
            </a:r>
            <a:r>
              <a:rPr lang="en-GB" dirty="0"/>
              <a:t/>
            </a:r>
            <a:br>
              <a:rPr lang="en-GB" dirty="0"/>
            </a:br>
            <a:r>
              <a:rPr lang="en-GB" b="1" dirty="0"/>
              <a:t>Order Management System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Staff can take and transmit orders electronically to the kitchen.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u="sng" dirty="0">
                <a:latin typeface="Arial Black" panose="020B0A04020102020204" pitchFamily="34" charset="0"/>
              </a:rPr>
              <a:t>System Requirements </a:t>
            </a:r>
          </a:p>
          <a:p>
            <a:r>
              <a:rPr lang="en-GB" b="1" dirty="0"/>
              <a:t>For User Requirement 1: Real-time Table Management</a:t>
            </a:r>
            <a:endParaRPr lang="en-GB" dirty="0"/>
          </a:p>
          <a:p>
            <a:pPr lvl="1"/>
            <a:r>
              <a:rPr lang="en-GB" b="1" dirty="0"/>
              <a:t>System Requirement 1.1: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The system must provide a digital floor plan interface for table management.</a:t>
            </a:r>
          </a:p>
          <a:p>
            <a:pPr lvl="1"/>
            <a:r>
              <a:rPr lang="en-GB" b="1" dirty="0"/>
              <a:t>System Requirement 1.2: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The system must update table statuses in real-time as changes occur.</a:t>
            </a:r>
          </a:p>
          <a:p>
            <a:r>
              <a:rPr lang="en-GB" b="1" dirty="0"/>
              <a:t>For User Requirement 2: Order Management System</a:t>
            </a:r>
            <a:endParaRPr lang="en-GB" dirty="0"/>
          </a:p>
          <a:p>
            <a:pPr lvl="1"/>
            <a:r>
              <a:rPr lang="en-GB" b="1" dirty="0"/>
              <a:t>System Requirement 2.1: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The system must allow staff to select items from a digital menu.</a:t>
            </a:r>
          </a:p>
          <a:p>
            <a:pPr lvl="1"/>
            <a:r>
              <a:rPr lang="en-GB" b="1" dirty="0"/>
              <a:t>System Requirement 2.2: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The system must transmit orders electronically to the kitchen display.</a:t>
            </a:r>
          </a:p>
          <a:p>
            <a:pPr marL="0" indent="0">
              <a:buNone/>
            </a:pPr>
            <a:endParaRPr lang="en-ZA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46426" y="5811982"/>
            <a:ext cx="609600" cy="60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68145" y="5811982"/>
            <a:ext cx="288979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ZA" dirty="0"/>
              <a:t>230558135 Raees Johaadien</a:t>
            </a:r>
          </a:p>
        </p:txBody>
      </p:sp>
    </p:spTree>
    <p:extLst>
      <p:ext uri="{BB962C8B-B14F-4D97-AF65-F5344CB8AC3E}">
        <p14:creationId xmlns:p14="http://schemas.microsoft.com/office/powerpoint/2010/main" val="418808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471" y="70157"/>
            <a:ext cx="11611897" cy="863907"/>
          </a:xfr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rmAutofit fontScale="90000"/>
          </a:bodyPr>
          <a:lstStyle/>
          <a:p>
            <a:r>
              <a:rPr lang="en-ZA" b="1" dirty="0"/>
              <a:t/>
            </a:r>
            <a:br>
              <a:rPr lang="en-ZA" b="1" dirty="0"/>
            </a:br>
            <a:r>
              <a:rPr lang="en-ZA" b="1" dirty="0"/>
              <a:t>Functional and Non-functional Requirements</a:t>
            </a:r>
            <a:br>
              <a:rPr lang="en-ZA" b="1" dirty="0"/>
            </a:br>
            <a:endParaRPr lang="en-ZA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987" y="1258529"/>
            <a:ext cx="11926529" cy="5417574"/>
          </a:xfrm>
          <a:solidFill>
            <a:schemeClr val="bg1">
              <a:lumMod val="8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b="1" u="sng" dirty="0">
                <a:latin typeface="Arial Black" panose="020B0A04020102020204" pitchFamily="34" charset="0"/>
              </a:rPr>
              <a:t>Functional Requirements </a:t>
            </a:r>
          </a:p>
          <a:p>
            <a:r>
              <a:rPr lang="en-GB" sz="2000" b="1" dirty="0"/>
              <a:t>Functional Requirement 1:</a:t>
            </a:r>
            <a:r>
              <a:rPr lang="en-GB" sz="2000" dirty="0"/>
              <a:t/>
            </a:r>
            <a:br>
              <a:rPr lang="en-GB" sz="2000" dirty="0"/>
            </a:br>
            <a:r>
              <a:rPr lang="en-GB" sz="2000" dirty="0"/>
              <a:t>The system must allow staff to update table statuses (e.g., occupied, available).</a:t>
            </a:r>
          </a:p>
          <a:p>
            <a:r>
              <a:rPr lang="en-GB" sz="2000" b="1" dirty="0"/>
              <a:t>Functional Requirement 2:</a:t>
            </a:r>
            <a:r>
              <a:rPr lang="en-GB" sz="2000" dirty="0"/>
              <a:t/>
            </a:r>
            <a:br>
              <a:rPr lang="en-GB" sz="2000" dirty="0"/>
            </a:br>
            <a:r>
              <a:rPr lang="en-GB" sz="2000" dirty="0"/>
              <a:t>The system must enable staff to send orders to the kitchen with a confirmation receipt.</a:t>
            </a:r>
          </a:p>
          <a:p>
            <a:pPr marL="0" indent="0">
              <a:buNone/>
            </a:pPr>
            <a:r>
              <a:rPr lang="en-GB" sz="2000" b="1" u="sng" dirty="0">
                <a:latin typeface="Arial Black" panose="020B0A04020102020204" pitchFamily="34" charset="0"/>
              </a:rPr>
              <a:t>Non-functional Requirements </a:t>
            </a:r>
          </a:p>
          <a:p>
            <a:r>
              <a:rPr lang="en-GB" sz="2000" b="1" dirty="0"/>
              <a:t>Performance:</a:t>
            </a:r>
            <a:r>
              <a:rPr lang="en-GB" sz="2000" dirty="0"/>
              <a:t/>
            </a:r>
            <a:br>
              <a:rPr lang="en-GB" sz="2000" dirty="0"/>
            </a:br>
            <a:r>
              <a:rPr lang="en-GB" sz="2000" dirty="0"/>
              <a:t>The system must handle up to 100 simultaneous users without performance degradation.</a:t>
            </a:r>
          </a:p>
          <a:p>
            <a:r>
              <a:rPr lang="en-GB" sz="2000" b="1" dirty="0"/>
              <a:t>Security:</a:t>
            </a:r>
            <a:r>
              <a:rPr lang="en-GB" sz="2000" dirty="0"/>
              <a:t/>
            </a:r>
            <a:br>
              <a:rPr lang="en-GB" sz="2000" dirty="0"/>
            </a:br>
            <a:r>
              <a:rPr lang="en-GB" sz="2000" dirty="0"/>
              <a:t>The system must ensure data encryption for all sensitive information.</a:t>
            </a:r>
          </a:p>
          <a:p>
            <a:r>
              <a:rPr lang="en-GB" sz="2000" b="1" dirty="0"/>
              <a:t>Usability:</a:t>
            </a:r>
            <a:r>
              <a:rPr lang="en-GB" sz="2000" dirty="0"/>
              <a:t/>
            </a:r>
            <a:br>
              <a:rPr lang="en-GB" sz="2000" dirty="0"/>
            </a:br>
            <a:r>
              <a:rPr lang="en-GB" sz="2000" dirty="0"/>
              <a:t>The system must have an intuitive user interface that requires minimal training for staff.</a:t>
            </a:r>
          </a:p>
          <a:p>
            <a:pPr marL="0" indent="0">
              <a:buNone/>
            </a:pPr>
            <a:endParaRPr lang="en-ZA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edia1">
            <a:hlinkClick r:id="" action="ppaction://media"/>
            <a:extLst>
              <a:ext uri="{FF2B5EF4-FFF2-40B4-BE49-F238E27FC236}">
                <a16:creationId xmlns:a16="http://schemas.microsoft.com/office/drawing/2014/main" xmlns="" id="{EA28C8DB-DBD9-232F-09F0-D238B14292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24970" y="5829403"/>
            <a:ext cx="487363" cy="4873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79991D0-C0A3-B854-0AB7-AD2D3CE5FA1D}"/>
              </a:ext>
            </a:extLst>
          </p:cNvPr>
          <p:cNvSpPr txBox="1"/>
          <p:nvPr/>
        </p:nvSpPr>
        <p:spPr>
          <a:xfrm>
            <a:off x="8191910" y="5898250"/>
            <a:ext cx="257277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219423202 Anwill Jacobs</a:t>
            </a:r>
          </a:p>
        </p:txBody>
      </p:sp>
    </p:spTree>
    <p:extLst>
      <p:ext uri="{BB962C8B-B14F-4D97-AF65-F5344CB8AC3E}">
        <p14:creationId xmlns:p14="http://schemas.microsoft.com/office/powerpoint/2010/main" val="420194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141" y="68826"/>
            <a:ext cx="11641393" cy="619432"/>
          </a:xfr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rmAutofit fontScale="90000"/>
          </a:bodyPr>
          <a:lstStyle/>
          <a:p>
            <a:r>
              <a:rPr lang="en-ZA" b="1" dirty="0"/>
              <a:t/>
            </a:r>
            <a:br>
              <a:rPr lang="en-ZA" b="1" dirty="0"/>
            </a:br>
            <a:r>
              <a:rPr lang="en-ZA" b="1" dirty="0"/>
              <a:t>Developer's Professional Responsibilities </a:t>
            </a:r>
            <a:br>
              <a:rPr lang="en-ZA" b="1" dirty="0"/>
            </a:br>
            <a:endParaRPr lang="en-Z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140" y="855407"/>
            <a:ext cx="11759383" cy="5879690"/>
          </a:xfrm>
          <a:effectLst>
            <a:softEdge rad="63500"/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GB" b="1" dirty="0"/>
              <a:t>Competence:</a:t>
            </a:r>
            <a:endParaRPr lang="en-GB" dirty="0"/>
          </a:p>
          <a:p>
            <a:pPr lvl="1"/>
            <a:r>
              <a:rPr lang="en-GB" dirty="0"/>
              <a:t>Developers must stay updated with the latest technologies and best practices in restaurant management systems.</a:t>
            </a:r>
          </a:p>
          <a:p>
            <a:r>
              <a:rPr lang="en-GB" b="1" dirty="0"/>
              <a:t>Confidentiality:</a:t>
            </a:r>
            <a:endParaRPr lang="en-GB" dirty="0"/>
          </a:p>
          <a:p>
            <a:pPr lvl="1"/>
            <a:r>
              <a:rPr lang="en-GB" dirty="0"/>
              <a:t>Developers must ensure that all user data is kept confidential and not shared without consent.</a:t>
            </a:r>
          </a:p>
          <a:p>
            <a:r>
              <a:rPr lang="en-GB" b="1" dirty="0"/>
              <a:t>Intellectual Property Rights:</a:t>
            </a:r>
            <a:endParaRPr lang="en-GB" dirty="0"/>
          </a:p>
          <a:p>
            <a:pPr lvl="1"/>
            <a:r>
              <a:rPr lang="en-GB" dirty="0"/>
              <a:t>Developers must respect and protect the intellectual property of third-party software and libraries used in the project.</a:t>
            </a:r>
          </a:p>
          <a:p>
            <a:r>
              <a:rPr lang="en-GB" b="1" dirty="0"/>
              <a:t>Computer Misuse:</a:t>
            </a:r>
            <a:endParaRPr lang="en-GB" dirty="0"/>
          </a:p>
          <a:p>
            <a:pPr lvl="1"/>
            <a:r>
              <a:rPr lang="en-GB" dirty="0"/>
              <a:t>Developers must implement safeguards to prevent unauthorized access and misuse of the system.</a:t>
            </a:r>
          </a:p>
          <a:p>
            <a:pPr marL="0" indent="0">
              <a:buNone/>
            </a:pPr>
            <a:endParaRPr lang="en-ZA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Audio 44">
            <a:hlinkClick r:id="" action="ppaction://media"/>
            <a:extLst>
              <a:ext uri="{FF2B5EF4-FFF2-40B4-BE49-F238E27FC236}">
                <a16:creationId xmlns:a16="http://schemas.microsoft.com/office/drawing/2014/main" xmlns="" id="{7FE92F13-399B-3208-A511-60ED17C2737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177.1133"/>
                </p14:media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134600" y="4973893"/>
            <a:ext cx="2057400" cy="2057400"/>
          </a:xfrm>
          <a:prstGeom prst="ellipse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9F722DDD-AAF9-70DA-B658-9DA0461F3E67}"/>
              </a:ext>
            </a:extLst>
          </p:cNvPr>
          <p:cNvSpPr txBox="1"/>
          <p:nvPr/>
        </p:nvSpPr>
        <p:spPr>
          <a:xfrm>
            <a:off x="8229599" y="5817927"/>
            <a:ext cx="257277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219423202 Anwill Jacobs</a:t>
            </a:r>
          </a:p>
        </p:txBody>
      </p:sp>
    </p:spTree>
    <p:extLst>
      <p:ext uri="{BB962C8B-B14F-4D97-AF65-F5344CB8AC3E}">
        <p14:creationId xmlns:p14="http://schemas.microsoft.com/office/powerpoint/2010/main" val="207395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387"/>
    </mc:Choice>
    <mc:Fallback xmlns="">
      <p:transition spd="slow" advTm="393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310" y="79989"/>
            <a:ext cx="11680722" cy="775417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r>
              <a:rPr lang="en-ZA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Z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310" y="1061884"/>
            <a:ext cx="11838038" cy="5673213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b="1" dirty="0"/>
              <a:t>Project Overview: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This project aims to develop a comprehensive web-based system for a growing restaurant chain. By leveraging technology, the system will automate processes, enhance customer experiences, and provide deep business insights to drive sustainable growth.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Objectives: </a:t>
            </a:r>
            <a:endParaRPr lang="en-GB" dirty="0"/>
          </a:p>
          <a:p>
            <a:pPr lvl="1"/>
            <a:r>
              <a:rPr lang="en-GB" b="1" dirty="0"/>
              <a:t>Automation of Operations:</a:t>
            </a:r>
            <a:r>
              <a:rPr lang="en-GB" dirty="0"/>
              <a:t> Streamline daily tasks to enhance efficiency.</a:t>
            </a:r>
          </a:p>
          <a:p>
            <a:pPr lvl="1"/>
            <a:r>
              <a:rPr lang="en-GB" b="1" dirty="0"/>
              <a:t>Data Insights:</a:t>
            </a:r>
            <a:r>
              <a:rPr lang="en-GB" dirty="0"/>
              <a:t> Provide valuable analytics for informed decision-making.</a:t>
            </a:r>
          </a:p>
          <a:p>
            <a:pPr lvl="1"/>
            <a:r>
              <a:rPr lang="en-ZA" b="1" dirty="0"/>
              <a:t>Scalability &amp; Security: </a:t>
            </a:r>
            <a:r>
              <a:rPr lang="en-GB" dirty="0"/>
              <a:t>Design the system to accommodate business growth, including multiple restaurant locations.</a:t>
            </a:r>
          </a:p>
          <a:p>
            <a:pPr lvl="1"/>
            <a:endParaRPr lang="en-GB" dirty="0"/>
          </a:p>
          <a:p>
            <a:pPr marL="0" indent="0">
              <a:buNone/>
            </a:pPr>
            <a:r>
              <a:rPr lang="en-GB" b="1" dirty="0"/>
              <a:t>Key Considerations:</a:t>
            </a:r>
            <a:endParaRPr lang="en-GB" dirty="0"/>
          </a:p>
          <a:p>
            <a:pPr lvl="1"/>
            <a:r>
              <a:rPr lang="en-GB" b="1" dirty="0"/>
              <a:t>Understanding Needs:</a:t>
            </a:r>
            <a:r>
              <a:rPr lang="en-GB" dirty="0"/>
              <a:t> Thoroughly assess the specific requirements of the restaurant.</a:t>
            </a:r>
          </a:p>
          <a:p>
            <a:pPr lvl="1"/>
            <a:r>
              <a:rPr lang="en-GB" b="1" dirty="0"/>
              <a:t>Economic Factors:</a:t>
            </a:r>
            <a:r>
              <a:rPr lang="en-GB" dirty="0"/>
              <a:t> Carefully evaluate financial implications to ensure a sustainable solution.</a:t>
            </a:r>
          </a:p>
          <a:p>
            <a:pPr lvl="1"/>
            <a:r>
              <a:rPr lang="en-ZA" b="1" dirty="0"/>
              <a:t>User-Friendliness &amp; Accessibility: </a:t>
            </a:r>
            <a:r>
              <a:rPr lang="en-GB" dirty="0"/>
              <a:t>Design an intuitive and responsive UI/UX for easy navigation by both staff and customers.</a:t>
            </a:r>
          </a:p>
          <a:p>
            <a:pPr lvl="1"/>
            <a:r>
              <a:rPr lang="en-ZA" b="1" dirty="0"/>
              <a:t>Technological Stack &amp; Development Approach: </a:t>
            </a:r>
            <a:r>
              <a:rPr lang="en-GB" dirty="0"/>
              <a:t>Utilize modern web development technologies for robust performance.</a:t>
            </a:r>
            <a:endParaRPr lang="en-GB" b="1" dirty="0"/>
          </a:p>
          <a:p>
            <a:pPr marL="0" indent="0">
              <a:buNone/>
            </a:pPr>
            <a:r>
              <a:rPr lang="en-GB" dirty="0"/>
              <a:t/>
            </a:r>
            <a:br>
              <a:rPr lang="en-GB" dirty="0"/>
            </a:br>
            <a:endParaRPr lang="en-ZA" dirty="0"/>
          </a:p>
        </p:txBody>
      </p:sp>
      <p:pic>
        <p:nvPicPr>
          <p:cNvPr id="5" name="222816570 Ethan Hector">
            <a:hlinkClick r:id="" action="ppaction://media"/>
            <a:extLst>
              <a:ext uri="{FF2B5EF4-FFF2-40B4-BE49-F238E27FC236}">
                <a16:creationId xmlns:a16="http://schemas.microsoft.com/office/drawing/2014/main" xmlns="" id="{97A8D3AB-125F-665D-F219-ABE2A31FC7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59268" y="6021153"/>
            <a:ext cx="487363" cy="4873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73963" y="6075253"/>
            <a:ext cx="2977588" cy="379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ZA" dirty="0" smtClean="0"/>
              <a:t>222816570 – Ethan Hector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40942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0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3b8d695-77e2-4267-ab2a-ac380913ae9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A38D3ED0F6A5040AFA25A483C47B5AA" ma:contentTypeVersion="9" ma:contentTypeDescription="Create a new document." ma:contentTypeScope="" ma:versionID="7c69636f69a49d48337812d3b5b48278">
  <xsd:schema xmlns:xsd="http://www.w3.org/2001/XMLSchema" xmlns:xs="http://www.w3.org/2001/XMLSchema" xmlns:p="http://schemas.microsoft.com/office/2006/metadata/properties" xmlns:ns3="73b8d695-77e2-4267-ab2a-ac380913ae92" xmlns:ns4="5a75fe7b-97e7-4bdf-bf74-fce6f32786b5" targetNamespace="http://schemas.microsoft.com/office/2006/metadata/properties" ma:root="true" ma:fieldsID="3a5df5a95ab84d2d3f61ca85e8f1d4f3" ns3:_="" ns4:_="">
    <xsd:import namespace="73b8d695-77e2-4267-ab2a-ac380913ae92"/>
    <xsd:import namespace="5a75fe7b-97e7-4bdf-bf74-fce6f32786b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b8d695-77e2-4267-ab2a-ac380913ae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75fe7b-97e7-4bdf-bf74-fce6f32786b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43D6BCE-B504-44B4-8A2A-E66A62F9815A}">
  <ds:schemaRefs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5a75fe7b-97e7-4bdf-bf74-fce6f32786b5"/>
    <ds:schemaRef ds:uri="http://purl.org/dc/elements/1.1/"/>
    <ds:schemaRef ds:uri="http://schemas.microsoft.com/office/2006/metadata/properties"/>
    <ds:schemaRef ds:uri="73b8d695-77e2-4267-ab2a-ac380913ae92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2E0148C-7D91-4DE1-A9FE-974C8CFBF15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F81A20E-0C73-4B4E-82C1-B82448F343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b8d695-77e2-4267-ab2a-ac380913ae92"/>
    <ds:schemaRef ds:uri="5a75fe7b-97e7-4bdf-bf74-fce6f32786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339</TotalTime>
  <Words>378</Words>
  <Application>Microsoft Office PowerPoint</Application>
  <PresentationFormat>Widescreen</PresentationFormat>
  <Paragraphs>99</Paragraphs>
  <Slides>8</Slides>
  <Notes>1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Arial</vt:lpstr>
      <vt:lpstr>Arial Black</vt:lpstr>
      <vt:lpstr>Garamond</vt:lpstr>
      <vt:lpstr>Organic</vt:lpstr>
      <vt:lpstr>Project Overview:  Assignment 1 – Requirements Engineering.</vt:lpstr>
      <vt:lpstr>  Project Purpose: Automating Restaurant Operations </vt:lpstr>
      <vt:lpstr>Scope</vt:lpstr>
      <vt:lpstr>Stakeholders</vt:lpstr>
      <vt:lpstr> User and System Requirements </vt:lpstr>
      <vt:lpstr> Functional and Non-functional Requirements </vt:lpstr>
      <vt:lpstr> Developer's Professional Responsibilities  </vt:lpstr>
      <vt:lpstr>Conclusion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Brief</dc:title>
  <dc:creator>Microsoft account</dc:creator>
  <cp:lastModifiedBy>Microsoft account</cp:lastModifiedBy>
  <cp:revision>32</cp:revision>
  <dcterms:created xsi:type="dcterms:W3CDTF">2025-02-26T10:30:56Z</dcterms:created>
  <dcterms:modified xsi:type="dcterms:W3CDTF">2025-03-16T08:09:40Z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0x0101006A38D3ED0F6A5040AFA25A483C47B5AA</vt:lpwstr>
  </property>
</Properties>
</file>